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75" r:id="rId6"/>
    <p:sldId id="276" r:id="rId7"/>
    <p:sldId id="258" r:id="rId8"/>
    <p:sldId id="260" r:id="rId9"/>
    <p:sldId id="270" r:id="rId10"/>
    <p:sldId id="271" r:id="rId11"/>
    <p:sldId id="272" r:id="rId12"/>
    <p:sldId id="273" r:id="rId13"/>
    <p:sldId id="274" r:id="rId14"/>
    <p:sldId id="277" r:id="rId15"/>
    <p:sldId id="278" r:id="rId16"/>
    <p:sldId id="279" r:id="rId17"/>
    <p:sldId id="280" r:id="rId18"/>
    <p:sldId id="281" r:id="rId1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52041D-854E-C946-9897-C694BF46DD48}" v="38" dt="2025-04-26T05:26:52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72"/>
    <p:restoredTop sz="95588"/>
  </p:normalViewPr>
  <p:slideViewPr>
    <p:cSldViewPr snapToGrid="0" snapToObjects="1">
      <p:cViewPr varScale="1">
        <p:scale>
          <a:sx n="278" d="100"/>
          <a:sy n="278" d="100"/>
        </p:scale>
        <p:origin x="3592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BC20-67F4-9243-B263-11167924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CE8448-A88E-AB46-9A66-F23B5FD57EB2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7EBE-3D90-A040-A930-BCC21C53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6DE8-E370-CE41-B1AF-6D852D04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7390B-674D-D84A-8D8C-4EDA7BBD0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81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874712"/>
            <a:ext cx="8229600" cy="339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ED75-D61C-084A-83A2-D163F592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81C123-CB2B-F048-B263-9106CD039471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B7CDA-1DB4-8D42-8893-703BAB50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ED9B-CD5F-8C48-B667-3FEB330B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F2238-E2A9-3646-AE36-254516B2E6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47BA73-4DAF-5E4A-8534-9D964567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7693"/>
            <a:ext cx="1913351" cy="386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7693"/>
            <a:ext cx="5598323" cy="386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FF10-CAF0-1E47-A1F2-D858F49B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CAE6E5-B3C4-5A44-97F8-7B12003D20D5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AF80A-262F-864D-A0AC-3538E56A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3A50-6A54-2848-9209-ACEB2201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50282-A637-A841-BAC6-6E5B26841D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85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229600" cy="33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D826-DDB8-D24E-A84F-4467C20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3E1852-93B0-1946-A33E-7F18731D88E2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4CCA-174A-3744-8C6E-A9DBF9F5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DC80-B586-3042-8549-42FC550D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21D09-E2E8-7442-AC2A-C17B561AC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9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2FCCE-3C5A-614F-A602-EB991E2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843F1-E09E-B542-AB96-0B7E36679D62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1562-1A7A-3543-AB21-C73AB5D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26-FD0D-AC44-9A85-FC045F1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D229-A6E0-1C4B-BC37-3197B08B8F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4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25851C-65AE-3945-B4A4-5C6CBFF4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357D90-1EDC-9249-913E-90E6B08BBB25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5E22F4-F371-9C4B-B108-979D62B6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4DE5FD-9DDF-3349-B8BB-8B8EC66E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6EA69-1F00-A645-9A0D-A477506204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637ADE-912B-734C-A8CD-86C46C1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5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152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25537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803" y="73152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803" y="125537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1F3CC-1B08-334B-B713-35390EA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12E8AB-2B34-D84C-82A8-85702B3AA2F4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D32E90-BE10-4444-B774-07B30C10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877E1B-3927-6A41-A15B-CAEE6E7A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896CB-93B7-014E-847C-14175976430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EA321B-18B6-7A43-A72C-5E49A9E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9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DD99CF7-CC34-6C47-8149-8ED08EB2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63704A-350A-754E-AE9C-DF2CDD6F9266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B964ABC-BF4C-A448-A4B8-31514718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A85D2B-0440-8842-BD95-E6B02AD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4DBB1-8D62-814E-8556-58D32545C96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E95A1E-349E-9548-8E92-7E8A37A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3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889C9F1-16AD-9C4F-8BF3-AB0A70D5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E24966-E0DC-704E-B898-13BDFB90F73D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63ACA-88E8-7546-B7FD-CDEA8A63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1D6CB0-70C9-BB45-B929-33385492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59AE8-BD6F-0C46-A207-5E67130681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1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3008313" cy="5274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415" y="731520"/>
            <a:ext cx="5111750" cy="37806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1537"/>
            <a:ext cx="3008313" cy="32206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9153-9613-AA47-A7D4-114473C5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6E6720-7A2E-2948-871E-3E72CB55A6FA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D1BCB-CA1E-1544-BCA5-14287C74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78F6-3507-9540-B2EC-5F9506C6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30543-ED1C-8347-B378-D5C6CDC9BA71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3802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31520"/>
            <a:ext cx="5486400" cy="28567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13186"/>
            <a:ext cx="5486400" cy="4250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E325AE-F0E8-3341-970A-FB5B18F1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5020AA-D055-E84B-804C-1D6315DE4DAD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0830B-8BD9-9B49-AC9D-1AA4478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E43D2D-9BF6-2B41-ACCF-21DB937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32602-62F0-F143-8054-55F6804BD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58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3581A9-911B-FD40-98B6-FA0387892E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F78568A-2587-8742-839A-071B4E58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EB8-F11E-DA46-B960-62BDA450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D8DCDD0-5186-234A-8E91-AAC2CD221893}" type="datetimeFigureOut">
              <a:rPr lang="en-US" altLang="en-US"/>
              <a:pPr/>
              <a:t>4/25/25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8A48-F085-6B43-96BB-92670148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8BBE-DF4D-8944-9C72-48CEA7691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5D67083-FF9E-A349-B938-AD7B1239AEE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4" r:id="rId8"/>
    <p:sldLayoutId id="2147493511" r:id="rId9"/>
    <p:sldLayoutId id="2147493512" r:id="rId10"/>
    <p:sldLayoutId id="2147493513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51E8-83E9-D046-A2AC-1A2F176F6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>
                <a:latin typeface="Aptos" panose="020B0004020202020204" pitchFamily="34" charset="0"/>
              </a:rPr>
              <a:t>Statistically Attractive: Making Data Look Good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D3F5C-EB8B-494B-9E55-9CD4AA74A2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Abraham Arbelaez</a:t>
            </a:r>
          </a:p>
        </p:txBody>
      </p:sp>
    </p:spTree>
    <p:extLst>
      <p:ext uri="{BB962C8B-B14F-4D97-AF65-F5344CB8AC3E}">
        <p14:creationId xmlns:p14="http://schemas.microsoft.com/office/powerpoint/2010/main" val="1785025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15A35-7240-02FE-2F99-4E38F79E4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9CE2-D4AA-09DF-2574-4C82EB87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Differences…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2F84F-E4BA-2690-5A37-B731A522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93" y="715314"/>
            <a:ext cx="3218687" cy="3712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53761-C162-1C25-DB4A-44F6891B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2" y="684643"/>
            <a:ext cx="3271866" cy="37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2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7617E-CB4D-BF2C-135D-FCC1B5C11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3DB8-BE98-3BF4-590D-F5D1357D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Housing in California by Median Income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90A2C-6B91-B331-9579-10002D4B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54" y="594781"/>
            <a:ext cx="3465891" cy="39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6A1AC-F22D-D1B6-84D3-C5A3F367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DEB9-95A4-9954-EA41-00A11D0B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Let’s do the same for more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39218-2733-1543-C3E8-1BB1EC79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8" y="548640"/>
            <a:ext cx="4060565" cy="40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8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BD0C-7B4D-01BB-5475-1874A36C8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BE7D-A5E7-49D2-33D3-BE2A2013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Let’s do the same for more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3124D-5A9C-123E-672E-01B053A3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8" y="548640"/>
            <a:ext cx="4060565" cy="4064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0C302-B7FA-D886-E2C0-284D9160A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828" y="548640"/>
            <a:ext cx="4060565" cy="40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4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244D7-2AE5-A0BB-06CE-83578B03E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4B09-2C94-81CD-DB45-68ED8006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Let’s do the same for more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EA5C7-D37C-E1F0-3D62-1F2E47FF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7" y="540950"/>
            <a:ext cx="4349973" cy="40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9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B08A-C653-D208-34C3-3200D451F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601D-0AA4-A971-727B-D6A58023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Let’s do the same for more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A14C0-B807-76A2-874C-ACFFAD31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7" y="540950"/>
            <a:ext cx="4349973" cy="4061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D8D9A-D359-4C9C-ADF8-1823A70F4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10" y="565829"/>
            <a:ext cx="4279563" cy="40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1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79DE5-A41E-A55A-0C82-CD1129575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3A5-0355-D483-C96B-BEC86F222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41C94-DD5D-7BBA-32CF-CEF845758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 Nova" panose="020B0504020202020204" pitchFamily="34" charset="0"/>
              </a:rPr>
              <a:t>Welcome!</a:t>
            </a:r>
            <a:br>
              <a:rPr lang="en-US" dirty="0">
                <a:latin typeface="Arial Nova" panose="020B0504020202020204" pitchFamily="34" charset="0"/>
              </a:rPr>
            </a:br>
            <a:r>
              <a:rPr lang="en-US" dirty="0">
                <a:latin typeface="Arial Nova" panose="020B0504020202020204" pitchFamily="34" charset="0"/>
              </a:rPr>
              <a:t>If you’ve ever made a plot so ugly it hurt your feelings — today’s your redemption arc.</a:t>
            </a:r>
          </a:p>
        </p:txBody>
      </p:sp>
    </p:spTree>
    <p:extLst>
      <p:ext uri="{BB962C8B-B14F-4D97-AF65-F5344CB8AC3E}">
        <p14:creationId xmlns:p14="http://schemas.microsoft.com/office/powerpoint/2010/main" val="351916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32057-B859-D898-C682-8C372484F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77F7-6D6A-0426-6BC7-310367B3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Introduction</a:t>
            </a:r>
          </a:p>
        </p:txBody>
      </p:sp>
      <p:pic>
        <p:nvPicPr>
          <p:cNvPr id="4098" name="Picture 2" descr="Unfinished Horse Drawing / Flaming Horse Rating | Know Your Meme">
            <a:extLst>
              <a:ext uri="{FF2B5EF4-FFF2-40B4-BE49-F238E27FC236}">
                <a16:creationId xmlns:a16="http://schemas.microsoft.com/office/drawing/2014/main" id="{E329E063-6F0D-1842-2E03-B8904EE19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t="19576" r="670" b="6365"/>
          <a:stretch/>
        </p:blipFill>
        <p:spPr bwMode="auto">
          <a:xfrm>
            <a:off x="2151126" y="860053"/>
            <a:ext cx="4841748" cy="34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9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9BAE-0FCB-23E9-FC71-81DBCFC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DBF677-621A-54EB-9277-9237B694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4" y="686616"/>
            <a:ext cx="7643191" cy="37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9BAE-0FCB-23E9-FC71-81DBCFC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Before we get started!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7AA31D-35FA-178A-7BD8-E11966A3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62" y="647350"/>
            <a:ext cx="6461294" cy="38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1028-CEF7-2D41-7941-9A1C1CFC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8380-D868-DDFE-B994-0AFC3263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Let’s plot</a:t>
            </a:r>
          </a:p>
        </p:txBody>
      </p:sp>
      <p:pic>
        <p:nvPicPr>
          <p:cNvPr id="1026" name="Picture 2" descr="perfection Meme Generator - Piñata Farms - The best meme ...">
            <a:extLst>
              <a:ext uri="{FF2B5EF4-FFF2-40B4-BE49-F238E27FC236}">
                <a16:creationId xmlns:a16="http://schemas.microsoft.com/office/drawing/2014/main" id="{8D33E44B-C9D3-B93E-D150-6FF93CF3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271" y="833742"/>
            <a:ext cx="3703458" cy="347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EC8413-D13A-0D2B-3CCA-BD7BC2D3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966" y="697230"/>
            <a:ext cx="2519172" cy="1259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021DC4-9231-FC20-7A5E-7EE3EF9982E0}"/>
              </a:ext>
            </a:extLst>
          </p:cNvPr>
          <p:cNvSpPr txBox="1"/>
          <p:nvPr/>
        </p:nvSpPr>
        <p:spPr>
          <a:xfrm>
            <a:off x="6556248" y="1229225"/>
            <a:ext cx="22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Show me a nice plot</a:t>
            </a:r>
          </a:p>
        </p:txBody>
      </p:sp>
    </p:spTree>
    <p:extLst>
      <p:ext uri="{BB962C8B-B14F-4D97-AF65-F5344CB8AC3E}">
        <p14:creationId xmlns:p14="http://schemas.microsoft.com/office/powerpoint/2010/main" val="61478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7251-E323-DAD3-91EA-0EBEE5DA4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CF63-DC6E-0AB6-616A-884FF178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Let’s plot</a:t>
            </a:r>
          </a:p>
        </p:txBody>
      </p:sp>
      <p:pic>
        <p:nvPicPr>
          <p:cNvPr id="1026" name="Picture 2" descr="perfection Meme Generator - Piñata Farms - The best meme ...">
            <a:extLst>
              <a:ext uri="{FF2B5EF4-FFF2-40B4-BE49-F238E27FC236}">
                <a16:creationId xmlns:a16="http://schemas.microsoft.com/office/drawing/2014/main" id="{254C27A4-99F2-2614-3E6B-8D3F6FEAB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271" y="833742"/>
            <a:ext cx="3703458" cy="347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912E8C-FCA3-A7A7-26D8-E6BFAA9F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966" y="697230"/>
            <a:ext cx="2519172" cy="1259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056A4-4CC3-E5C4-58B9-B52D26C68E6B}"/>
              </a:ext>
            </a:extLst>
          </p:cNvPr>
          <p:cNvSpPr txBox="1"/>
          <p:nvPr/>
        </p:nvSpPr>
        <p:spPr>
          <a:xfrm>
            <a:off x="6556248" y="1229225"/>
            <a:ext cx="22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Show me a nice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1396B-2DD4-4331-FB5A-99394162FCED}"/>
              </a:ext>
            </a:extLst>
          </p:cNvPr>
          <p:cNvSpPr txBox="1"/>
          <p:nvPr/>
        </p:nvSpPr>
        <p:spPr>
          <a:xfrm>
            <a:off x="6556248" y="2248583"/>
            <a:ext cx="2253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I said…</a:t>
            </a:r>
          </a:p>
          <a:p>
            <a:r>
              <a:rPr lang="en-US" dirty="0">
                <a:latin typeface="Arial Nova" panose="020B0504020202020204" pitchFamily="34" charset="0"/>
              </a:rPr>
              <a:t>Show me a nice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7052F-C6DA-0CEC-E0E1-94901D238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968" y="1956816"/>
            <a:ext cx="2519170" cy="125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5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DC8E3-F3BE-241A-4434-6E360E64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B0B4-0FFD-6277-1364-3D4E8DE4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Let’s plot</a:t>
            </a:r>
          </a:p>
        </p:txBody>
      </p:sp>
      <p:pic>
        <p:nvPicPr>
          <p:cNvPr id="1026" name="Picture 2" descr="perfection Meme Generator - Piñata Farms - The best meme ...">
            <a:extLst>
              <a:ext uri="{FF2B5EF4-FFF2-40B4-BE49-F238E27FC236}">
                <a16:creationId xmlns:a16="http://schemas.microsoft.com/office/drawing/2014/main" id="{984AB134-894A-5AFF-1ABF-492DCB29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271" y="833742"/>
            <a:ext cx="3703458" cy="347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7C4D64-54B5-DE4C-9363-C3209371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966" y="697230"/>
            <a:ext cx="2519172" cy="1259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F3D79-057A-33CD-BFDC-F66A961D8A8E}"/>
              </a:ext>
            </a:extLst>
          </p:cNvPr>
          <p:cNvSpPr txBox="1"/>
          <p:nvPr/>
        </p:nvSpPr>
        <p:spPr>
          <a:xfrm>
            <a:off x="6556248" y="1229225"/>
            <a:ext cx="22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Show me a nice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2E099-DF7B-EB37-899D-0E2900BA6993}"/>
              </a:ext>
            </a:extLst>
          </p:cNvPr>
          <p:cNvSpPr txBox="1"/>
          <p:nvPr/>
        </p:nvSpPr>
        <p:spPr>
          <a:xfrm>
            <a:off x="6556248" y="2248583"/>
            <a:ext cx="2253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I said…</a:t>
            </a:r>
          </a:p>
          <a:p>
            <a:r>
              <a:rPr lang="en-US" dirty="0">
                <a:latin typeface="Arial Nova" panose="020B0504020202020204" pitchFamily="34" charset="0"/>
              </a:rPr>
              <a:t>Show me a nice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FCC7C-A697-2DC7-DCE9-1C1A11F57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968" y="1956816"/>
            <a:ext cx="2519170" cy="1259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47A2B-304F-94B6-1C2C-4CFFF2A13333}"/>
              </a:ext>
            </a:extLst>
          </p:cNvPr>
          <p:cNvSpPr txBox="1"/>
          <p:nvPr/>
        </p:nvSpPr>
        <p:spPr>
          <a:xfrm>
            <a:off x="6556248" y="3544940"/>
            <a:ext cx="12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Perfection.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F0E9D7-A037-2770-E06C-B564E7CC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271" y="3216400"/>
            <a:ext cx="1170501" cy="13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2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E46B7-FD01-A454-D982-A597FD7D4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ED2B-2FE4-5737-0CB0-E00AB0A2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Differences…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DDF1B-1F60-E667-4EFA-BB0D56D7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22" y="684643"/>
            <a:ext cx="3271866" cy="37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1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iversity_Widescreen_Template_Horiz_July2020.potx" id="{3459171C-7422-D447-8EC6-0D4BD2EA01CB}" vid="{0E0B95AE-4A22-BB4E-AFBE-94B43768EE5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</TotalTime>
  <Words>117</Words>
  <Application>Microsoft Macintosh PowerPoint</Application>
  <PresentationFormat>On-screen Show (16:9)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Arial Nova</vt:lpstr>
      <vt:lpstr>Calibri</vt:lpstr>
      <vt:lpstr>Lucida Sans</vt:lpstr>
      <vt:lpstr>Office Theme</vt:lpstr>
      <vt:lpstr>Statistically Attractive: Making Data Look Good with R</vt:lpstr>
      <vt:lpstr>Introduction</vt:lpstr>
      <vt:lpstr>Introduction</vt:lpstr>
      <vt:lpstr>Ggplot2</vt:lpstr>
      <vt:lpstr>Before we get started!</vt:lpstr>
      <vt:lpstr>Let’s plot</vt:lpstr>
      <vt:lpstr>Let’s plot</vt:lpstr>
      <vt:lpstr>Let’s plot</vt:lpstr>
      <vt:lpstr>Differences…</vt:lpstr>
      <vt:lpstr>Differences…</vt:lpstr>
      <vt:lpstr>Housing in California by Median Income</vt:lpstr>
      <vt:lpstr>Let’s do the same for more statistics</vt:lpstr>
      <vt:lpstr>Let’s do the same for more statistics</vt:lpstr>
      <vt:lpstr>Let’s do the same for more statistics</vt:lpstr>
      <vt:lpstr>Let’s do the same for more statistics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Gganimate: Gganimating Your GGdata</dc:title>
  <dc:creator>Abraham Arbelaez</dc:creator>
  <cp:lastModifiedBy>Abraham Arbelaez</cp:lastModifiedBy>
  <cp:revision>2</cp:revision>
  <dcterms:created xsi:type="dcterms:W3CDTF">2024-02-22T05:04:56Z</dcterms:created>
  <dcterms:modified xsi:type="dcterms:W3CDTF">2025-04-26T05:27:12Z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